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930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7307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7808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80827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6201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626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008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32589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566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1731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255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5865ED8D-1C99-4966-8C41-45A5A5E69D61}" type="datetimeFigureOut">
              <a:rPr lang="en-ID" smtClean="0"/>
              <a:t>12/01/2026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6D2C44B-33A9-4171-9C3F-349EE03092F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75510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1CCC-914A-FBE8-8705-6A7D617BC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735"/>
            <a:ext cx="9144000" cy="1076551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1D446-4221-B29A-F1D0-A226D0719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98171"/>
            <a:ext cx="9144000" cy="4724400"/>
          </a:xfrm>
        </p:spPr>
        <p:txBody>
          <a:bodyPr/>
          <a:lstStyle/>
          <a:p>
            <a:endParaRPr lang="en-ID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2FB7A28-817E-EB5A-94A3-BAF6526AF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33043"/>
              </p:ext>
            </p:extLst>
          </p:nvPr>
        </p:nvGraphicFramePr>
        <p:xfrm>
          <a:off x="54428" y="1414054"/>
          <a:ext cx="12094028" cy="5345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3002">
                  <a:extLst>
                    <a:ext uri="{9D8B030D-6E8A-4147-A177-3AD203B41FA5}">
                      <a16:colId xmlns:a16="http://schemas.microsoft.com/office/drawing/2014/main" val="223225888"/>
                    </a:ext>
                  </a:extLst>
                </a:gridCol>
                <a:gridCol w="4257918">
                  <a:extLst>
                    <a:ext uri="{9D8B030D-6E8A-4147-A177-3AD203B41FA5}">
                      <a16:colId xmlns:a16="http://schemas.microsoft.com/office/drawing/2014/main" val="2869634049"/>
                    </a:ext>
                  </a:extLst>
                </a:gridCol>
                <a:gridCol w="859279">
                  <a:extLst>
                    <a:ext uri="{9D8B030D-6E8A-4147-A177-3AD203B41FA5}">
                      <a16:colId xmlns:a16="http://schemas.microsoft.com/office/drawing/2014/main" val="3358294918"/>
                    </a:ext>
                  </a:extLst>
                </a:gridCol>
                <a:gridCol w="1115780">
                  <a:extLst>
                    <a:ext uri="{9D8B030D-6E8A-4147-A177-3AD203B41FA5}">
                      <a16:colId xmlns:a16="http://schemas.microsoft.com/office/drawing/2014/main" val="3941431284"/>
                    </a:ext>
                  </a:extLst>
                </a:gridCol>
                <a:gridCol w="961880">
                  <a:extLst>
                    <a:ext uri="{9D8B030D-6E8A-4147-A177-3AD203B41FA5}">
                      <a16:colId xmlns:a16="http://schemas.microsoft.com/office/drawing/2014/main" val="2258452786"/>
                    </a:ext>
                  </a:extLst>
                </a:gridCol>
                <a:gridCol w="1449232">
                  <a:extLst>
                    <a:ext uri="{9D8B030D-6E8A-4147-A177-3AD203B41FA5}">
                      <a16:colId xmlns:a16="http://schemas.microsoft.com/office/drawing/2014/main" val="1491515972"/>
                    </a:ext>
                  </a:extLst>
                </a:gridCol>
                <a:gridCol w="1410755">
                  <a:extLst>
                    <a:ext uri="{9D8B030D-6E8A-4147-A177-3AD203B41FA5}">
                      <a16:colId xmlns:a16="http://schemas.microsoft.com/office/drawing/2014/main" val="1642991626"/>
                    </a:ext>
                  </a:extLst>
                </a:gridCol>
                <a:gridCol w="1526182">
                  <a:extLst>
                    <a:ext uri="{9D8B030D-6E8A-4147-A177-3AD203B41FA5}">
                      <a16:colId xmlns:a16="http://schemas.microsoft.com/office/drawing/2014/main" val="2262288558"/>
                    </a:ext>
                  </a:extLst>
                </a:gridCol>
              </a:tblGrid>
              <a:tr h="262556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Lista proposta Projetu ba Infraestrutura (Grandes Projetos) 2026/2027 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926095"/>
                  </a:ext>
                </a:extLst>
              </a:tr>
              <a:tr h="252392">
                <a:tc>
                  <a:txBody>
                    <a:bodyPr/>
                    <a:lstStyle/>
                    <a:p>
                      <a:pPr algn="ctr" fontAlgn="ctr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81376482"/>
                  </a:ext>
                </a:extLst>
              </a:tr>
              <a:tr h="25408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Titulu Projetu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Fatin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rowSpan="2"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Estimasaun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Dezenu no BOQ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Observasaun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93795014"/>
                  </a:ext>
                </a:extLst>
              </a:tr>
              <a:tr h="254086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9445049"/>
                  </a:ext>
                </a:extLst>
              </a:tr>
              <a:tr h="24561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Postu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Suku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Aldeia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5085340"/>
                  </a:ext>
                </a:extLst>
              </a:tr>
              <a:tr h="37435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Dada be'e mos husi bilou hoholau mai kapital Aileu Vila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Aileu Vila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Liurai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Fatubesi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2.500.000,00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Iha Ona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Dezenho BOQ sub.ona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41178638"/>
                  </a:ext>
                </a:extLst>
              </a:tr>
              <a:tr h="37435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Konstrusaun Mercado + Terminal Aileu + Moru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Aileu Vila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Seloi Malere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Kabasfatin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1.500.000,00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Seidauk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Dezenho husi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80755437"/>
                  </a:ext>
                </a:extLst>
              </a:tr>
              <a:tr h="37435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Konstrusaun Edeficio Kamra Municipal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Aileu Vila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Aisirimou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Hudilaran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1.500.000,00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Prosesu 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53464862"/>
                  </a:ext>
                </a:extLst>
              </a:tr>
              <a:tr h="37435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Konstrusaun Edeficio Asembleia Municipal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Aileu Vila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Aisirimou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Hudilaran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1.500.000,00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Prosesu 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0968286"/>
                  </a:ext>
                </a:extLst>
              </a:tr>
              <a:tr h="37435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Konstrusaun Ponte Manufoni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Aileu Vila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Aisirimou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Hudilaran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2.000.000,00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Prosesu 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7709160"/>
                  </a:ext>
                </a:extLst>
              </a:tr>
              <a:tr h="37435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Konstrusaun Ponte Birihati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Aileu Vila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Liurai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fatulmau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   800.000,00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Prosesu 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54861102"/>
                  </a:ext>
                </a:extLst>
              </a:tr>
              <a:tr h="55729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Konstrusaun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Bareira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protégé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uma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komunidade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no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Natar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inklui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Monumento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Saudoso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Nicolau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Lobato 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husi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mota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Aisirimou</a:t>
                      </a:r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- Ponte </a:t>
                      </a:r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Mantane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Aisirimou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Hudilaran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2.000.000,00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Prosesu 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05119912"/>
                  </a:ext>
                </a:extLst>
              </a:tr>
              <a:tr h="23206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46837582"/>
                  </a:ext>
                </a:extLst>
              </a:tr>
              <a:tr h="37435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Konstrusaun  Bareira protégé uma komunidade husi Ponte Mantane - Ponte Gantung Suco liurai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Aileu Vila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Liurai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Fatulmau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  2.000.000,00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Prosesu iha Nasional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6726252"/>
                  </a:ext>
                </a:extLst>
              </a:tr>
              <a:tr h="333700">
                <a:tc>
                  <a:txBody>
                    <a:bodyPr/>
                    <a:lstStyle/>
                    <a:p>
                      <a:pPr algn="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Melhoramento Patung Nicolau Lobato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Aileu Vila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Aisirimou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Hudilaran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     782.210,76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Iha ona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submete ona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77384359"/>
                  </a:ext>
                </a:extLst>
              </a:tr>
              <a:tr h="333700">
                <a:tc>
                  <a:txBody>
                    <a:bodyPr/>
                    <a:lstStyle/>
                    <a:p>
                      <a:pPr algn="ctr" fontAlgn="ctr"/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 Kustu Kasar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           14.582.210,76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1257379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59" y="135500"/>
            <a:ext cx="10454912" cy="1200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63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F44B574-D813-3F53-D1F7-6D5EBAEC5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245972"/>
              </p:ext>
            </p:extLst>
          </p:nvPr>
        </p:nvGraphicFramePr>
        <p:xfrm>
          <a:off x="166007" y="1489527"/>
          <a:ext cx="11840935" cy="5181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9862">
                  <a:extLst>
                    <a:ext uri="{9D8B030D-6E8A-4147-A177-3AD203B41FA5}">
                      <a16:colId xmlns:a16="http://schemas.microsoft.com/office/drawing/2014/main" val="3179545891"/>
                    </a:ext>
                  </a:extLst>
                </a:gridCol>
                <a:gridCol w="3795898">
                  <a:extLst>
                    <a:ext uri="{9D8B030D-6E8A-4147-A177-3AD203B41FA5}">
                      <a16:colId xmlns:a16="http://schemas.microsoft.com/office/drawing/2014/main" val="2728989168"/>
                    </a:ext>
                  </a:extLst>
                </a:gridCol>
                <a:gridCol w="2851645">
                  <a:extLst>
                    <a:ext uri="{9D8B030D-6E8A-4147-A177-3AD203B41FA5}">
                      <a16:colId xmlns:a16="http://schemas.microsoft.com/office/drawing/2014/main" val="880633229"/>
                    </a:ext>
                  </a:extLst>
                </a:gridCol>
                <a:gridCol w="1529690">
                  <a:extLst>
                    <a:ext uri="{9D8B030D-6E8A-4147-A177-3AD203B41FA5}">
                      <a16:colId xmlns:a16="http://schemas.microsoft.com/office/drawing/2014/main" val="46424080"/>
                    </a:ext>
                  </a:extLst>
                </a:gridCol>
                <a:gridCol w="1435265">
                  <a:extLst>
                    <a:ext uri="{9D8B030D-6E8A-4147-A177-3AD203B41FA5}">
                      <a16:colId xmlns:a16="http://schemas.microsoft.com/office/drawing/2014/main" val="2893288231"/>
                    </a:ext>
                  </a:extLst>
                </a:gridCol>
                <a:gridCol w="1548575">
                  <a:extLst>
                    <a:ext uri="{9D8B030D-6E8A-4147-A177-3AD203B41FA5}">
                      <a16:colId xmlns:a16="http://schemas.microsoft.com/office/drawing/2014/main" val="535582029"/>
                    </a:ext>
                  </a:extLst>
                </a:gridCol>
              </a:tblGrid>
              <a:tr h="32547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NARAN PROJETU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FATIN PROJETU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DISTANSIA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KUSTU ORSAMENTO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OBSERVASAUN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59188701"/>
                  </a:ext>
                </a:extLst>
              </a:tr>
              <a:tr h="44219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Rehabilitasaun Estrada Rural + Box Culvet iha Desmanhata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Madabeno Aldeia Desmanhata Laulara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Km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       90.006,50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Dezenho + BOQ hotu ona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07662811"/>
                  </a:ext>
                </a:extLst>
              </a:tr>
              <a:tr h="44219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Konstrusaun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Bronjong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satan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Mota Protégé </a:t>
                      </a:r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uma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Komunidade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Aldeia Kabasfatin Suco Seloi Malere -Aileu Vila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 M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    186.250,04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Dezenho + BOQ hotu ona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31465241"/>
                  </a:ext>
                </a:extLst>
              </a:tr>
              <a:tr h="32547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Edeficio SEPFOPE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32020031"/>
                  </a:ext>
                </a:extLst>
              </a:tr>
              <a:tr h="44219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Rehabilitasaun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Estrada Rural </a:t>
                      </a:r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husi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Kaikasa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ID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Erhetu</a:t>
                      </a:r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+ Ponte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Kaikasa - Rehetu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Km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    368.308,37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Dezenho + BOQ hotu ona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90932630"/>
                  </a:ext>
                </a:extLst>
              </a:tr>
              <a:tr h="32547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Fatubosa Aileu Vila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11012065"/>
                  </a:ext>
                </a:extLst>
              </a:tr>
              <a:tr h="44219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Rehabilitasaun Estrada Rural Seloi Kraik Fatumane Aileu Vila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Fatumane- Seloi Kraik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Km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    368.647,77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Dezenho + BOQ hotu ona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49685981"/>
                  </a:ext>
                </a:extLst>
              </a:tr>
              <a:tr h="44219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Rehabilitasaun Estrada Rural Husi  Namoleso - Asubilitoho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Asubilitoho - Lequidoe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1,500 Km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    273.100,82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Dezenho + BOQ hotu ona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3521175"/>
                  </a:ext>
                </a:extLst>
              </a:tr>
              <a:tr h="44219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Konstrusaun Ponte Tara  Iha Mota betulau - Lequidoe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Betulau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 M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    450.000,00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Dezenho + BOQ seidauk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07945817"/>
                  </a:ext>
                </a:extLst>
              </a:tr>
              <a:tr h="44219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Loke Estrada Foun husi Suco Carahili ba Aldeia 4 Remexio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Aldeia Sumir ,Fahilebu,Carimon,Aimerahun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 Km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    370.000,00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Dezenho + BOQ Seidauk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13270712"/>
                  </a:ext>
                </a:extLst>
              </a:tr>
              <a:tr h="32547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Carahili -Remexio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6713111"/>
                  </a:ext>
                </a:extLst>
              </a:tr>
              <a:tr h="44219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Rehabilitasaun estrada 1 Km no Konstrusaun Ponte 1 no Box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Aldeia Eralolo  Suco Lahae Aileu Vila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Ponte 10 M no Box Calvet 8 m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    276.000,00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Dezenho + BOQ Seidauk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95659702"/>
                  </a:ext>
                </a:extLst>
              </a:tr>
              <a:tr h="32547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Calvet 1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Estrada 1 Km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$                2.382.313,50 </a:t>
                      </a:r>
                      <a:endParaRPr lang="en-ID" sz="11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ID" sz="11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0114822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A1912B5-9AAE-B4F0-AF7E-9F65EF7A06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495"/>
            <a:ext cx="12191999" cy="1129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265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56</TotalTime>
  <Words>460</Words>
  <Application>Microsoft Office PowerPoint</Application>
  <PresentationFormat>Widescreen</PresentationFormat>
  <Paragraphs>173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Cambria</vt:lpstr>
      <vt:lpstr>Corbel</vt:lpstr>
      <vt:lpstr>Wingdings</vt:lpstr>
      <vt:lpstr>Banded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3</cp:revision>
  <dcterms:created xsi:type="dcterms:W3CDTF">2026-01-12T06:38:04Z</dcterms:created>
  <dcterms:modified xsi:type="dcterms:W3CDTF">2026-01-12T08:23:41Z</dcterms:modified>
</cp:coreProperties>
</file>